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6.png" ContentType="image/png"/>
  <Override PartName="/ppt/media/image25.png" ContentType="image/png"/>
  <Override PartName="/ppt/media/image24.jpeg" ContentType="image/jpeg"/>
  <Override PartName="/ppt/media/image10.png" ContentType="image/png"/>
  <Override PartName="/ppt/media/image9.jpeg" ContentType="image/jpeg"/>
  <Override PartName="/ppt/media/image7.png" ContentType="image/png"/>
  <Override PartName="/ppt/media/image8.png" ContentType="image/png"/>
  <Override PartName="/ppt/media/image5.jpeg" ContentType="image/jpeg"/>
  <Override PartName="/ppt/media/image22.jpeg" ContentType="image/jpeg"/>
  <Override PartName="/ppt/media/image11.png" ContentType="image/png"/>
  <Override PartName="/ppt/media/image18.jpeg" ContentType="image/jpeg"/>
  <Override PartName="/ppt/media/image3.png" ContentType="image/png"/>
  <Override PartName="/ppt/media/image2.png" ContentType="image/png"/>
  <Override PartName="/ppt/media/image4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23.jpeg" ContentType="image/jpeg"/>
  <Override PartName="/ppt/media/image15.png" ContentType="image/png"/>
  <Override PartName="/ppt/media/image1.jpeg" ContentType="image/jpeg"/>
  <Override PartName="/ppt/media/image16.jpeg" ContentType="image/jpeg"/>
  <Override PartName="/ppt/media/image17.jpeg" ContentType="image/jpeg"/>
  <Override PartName="/ppt/media/image19.png" ContentType="image/png"/>
  <Override PartName="/ppt/media/image20.png" ContentType="image/png"/>
  <Override PartName="/ppt/media/image6.png" ContentType="image/png"/>
  <Override PartName="/ppt/media/image21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jpe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Relationship Id="rId9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1"/>
          <p:cNvGrpSpPr/>
          <p:nvPr/>
        </p:nvGrpSpPr>
        <p:grpSpPr>
          <a:xfrm>
            <a:off x="0" y="0"/>
            <a:ext cx="9151920" cy="6857280"/>
            <a:chOff x="0" y="0"/>
            <a:chExt cx="9151920" cy="6857280"/>
          </a:xfrm>
        </p:grpSpPr>
        <p:pic>
          <p:nvPicPr>
            <p:cNvPr id="1" name="Picture 7" descr=""/>
            <p:cNvPicPr/>
            <p:nvPr/>
          </p:nvPicPr>
          <p:blipFill>
            <a:blip r:embed="rId3"/>
            <a:stretch/>
          </p:blipFill>
          <p:spPr>
            <a:xfrm>
              <a:off x="0" y="0"/>
              <a:ext cx="9143280" cy="6857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2" name="CustomShape 2"/>
            <p:cNvSpPr/>
            <p:nvPr/>
          </p:nvSpPr>
          <p:spPr>
            <a:xfrm>
              <a:off x="554040" y="542880"/>
              <a:ext cx="8039160" cy="5755680"/>
            </a:xfrm>
            <a:prstGeom prst="rect">
              <a:avLst/>
            </a:prstGeom>
            <a:noFill/>
            <a:ln w="15840">
              <a:solidFill>
                <a:srgbClr val="83992a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" name="Picture 9" descr=""/>
            <p:cNvPicPr/>
            <p:nvPr/>
          </p:nvPicPr>
          <p:blipFill>
            <a:blip r:embed="rId4"/>
            <a:srcRect l="0" t="0" r="14236" b="0"/>
            <a:stretch/>
          </p:blipFill>
          <p:spPr>
            <a:xfrm>
              <a:off x="0" y="3128400"/>
              <a:ext cx="685080" cy="605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" name="Picture 10" descr=""/>
            <p:cNvPicPr/>
            <p:nvPr/>
          </p:nvPicPr>
          <p:blipFill>
            <a:blip r:embed="rId5"/>
            <a:srcRect l="0" t="0" r="14236" b="0"/>
            <a:stretch/>
          </p:blipFill>
          <p:spPr>
            <a:xfrm>
              <a:off x="8466840" y="3128400"/>
              <a:ext cx="685080" cy="6058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" name="Line 3"/>
          <p:cNvSpPr/>
          <p:nvPr/>
        </p:nvSpPr>
        <p:spPr>
          <a:xfrm>
            <a:off x="1278360" y="2354400"/>
            <a:ext cx="6595560" cy="360"/>
          </a:xfrm>
          <a:prstGeom prst="line">
            <a:avLst/>
          </a:prstGeom>
          <a:ln w="15840">
            <a:solidFill>
              <a:srgbClr val="83992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PlaceHolder 4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8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1"/>
          <p:cNvGrpSpPr/>
          <p:nvPr/>
        </p:nvGrpSpPr>
        <p:grpSpPr>
          <a:xfrm>
            <a:off x="0" y="0"/>
            <a:ext cx="9151920" cy="6857280"/>
            <a:chOff x="0" y="0"/>
            <a:chExt cx="9151920" cy="6857280"/>
          </a:xfrm>
        </p:grpSpPr>
        <p:pic>
          <p:nvPicPr>
            <p:cNvPr id="45" name="Picture 7" descr=""/>
            <p:cNvPicPr/>
            <p:nvPr/>
          </p:nvPicPr>
          <p:blipFill>
            <a:blip r:embed="rId3"/>
            <a:stretch/>
          </p:blipFill>
          <p:spPr>
            <a:xfrm>
              <a:off x="0" y="0"/>
              <a:ext cx="9143280" cy="6857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46" name="CustomShape 2"/>
            <p:cNvSpPr/>
            <p:nvPr/>
          </p:nvSpPr>
          <p:spPr>
            <a:xfrm>
              <a:off x="554040" y="542880"/>
              <a:ext cx="8039160" cy="5755680"/>
            </a:xfrm>
            <a:prstGeom prst="rect">
              <a:avLst/>
            </a:prstGeom>
            <a:noFill/>
            <a:ln w="15840">
              <a:solidFill>
                <a:srgbClr val="83992a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7" name="Picture 9" descr=""/>
            <p:cNvPicPr/>
            <p:nvPr/>
          </p:nvPicPr>
          <p:blipFill>
            <a:blip r:embed="rId4"/>
            <a:srcRect l="0" t="0" r="14236" b="0"/>
            <a:stretch/>
          </p:blipFill>
          <p:spPr>
            <a:xfrm>
              <a:off x="0" y="3128400"/>
              <a:ext cx="685080" cy="605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" name="Picture 10" descr=""/>
            <p:cNvPicPr/>
            <p:nvPr/>
          </p:nvPicPr>
          <p:blipFill>
            <a:blip r:embed="rId5"/>
            <a:srcRect l="0" t="0" r="14236" b="0"/>
            <a:stretch/>
          </p:blipFill>
          <p:spPr>
            <a:xfrm>
              <a:off x="8466840" y="3128400"/>
              <a:ext cx="685080" cy="6058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9" name="Line 3"/>
          <p:cNvSpPr/>
          <p:nvPr/>
        </p:nvSpPr>
        <p:spPr>
          <a:xfrm>
            <a:off x="1278360" y="2356200"/>
            <a:ext cx="6595560" cy="360"/>
          </a:xfrm>
          <a:prstGeom prst="line">
            <a:avLst/>
          </a:prstGeom>
          <a:ln w="15840">
            <a:solidFill>
              <a:srgbClr val="83992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1"/>
          <p:cNvGrpSpPr/>
          <p:nvPr/>
        </p:nvGrpSpPr>
        <p:grpSpPr>
          <a:xfrm>
            <a:off x="0" y="0"/>
            <a:ext cx="9151920" cy="6857280"/>
            <a:chOff x="0" y="0"/>
            <a:chExt cx="9151920" cy="6857280"/>
          </a:xfrm>
        </p:grpSpPr>
        <p:pic>
          <p:nvPicPr>
            <p:cNvPr id="89" name="Picture 7" descr=""/>
            <p:cNvPicPr/>
            <p:nvPr/>
          </p:nvPicPr>
          <p:blipFill>
            <a:blip r:embed="rId3"/>
            <a:stretch/>
          </p:blipFill>
          <p:spPr>
            <a:xfrm>
              <a:off x="0" y="0"/>
              <a:ext cx="9143280" cy="6857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90" name="CustomShape 2"/>
            <p:cNvSpPr/>
            <p:nvPr/>
          </p:nvSpPr>
          <p:spPr>
            <a:xfrm>
              <a:off x="554040" y="542880"/>
              <a:ext cx="8039160" cy="5755680"/>
            </a:xfrm>
            <a:prstGeom prst="rect">
              <a:avLst/>
            </a:prstGeom>
            <a:noFill/>
            <a:ln w="15840">
              <a:solidFill>
                <a:srgbClr val="83992a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91" name="Picture 9" descr=""/>
            <p:cNvPicPr/>
            <p:nvPr/>
          </p:nvPicPr>
          <p:blipFill>
            <a:blip r:embed="rId4"/>
            <a:srcRect l="0" t="0" r="14236" b="0"/>
            <a:stretch/>
          </p:blipFill>
          <p:spPr>
            <a:xfrm>
              <a:off x="0" y="3128400"/>
              <a:ext cx="685080" cy="605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2" name="Picture 10" descr=""/>
            <p:cNvPicPr/>
            <p:nvPr/>
          </p:nvPicPr>
          <p:blipFill>
            <a:blip r:embed="rId5"/>
            <a:srcRect l="0" t="0" r="14236" b="0"/>
            <a:stretch/>
          </p:blipFill>
          <p:spPr>
            <a:xfrm>
              <a:off x="8466840" y="3128400"/>
              <a:ext cx="685080" cy="6058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3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1176840" y="119664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Internet And Web Technology Lab IT-652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1176840" y="3069000"/>
            <a:ext cx="6400080" cy="15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85840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a45a1d"/>
                </a:solidFill>
                <a:latin typeface="Garamond"/>
                <a:ea typeface="DejaVu Sans"/>
              </a:rPr>
              <a:t>Anupam Chaudhary– 16IT8029</a:t>
            </a:r>
            <a:endParaRPr b="0" lang="en-US" sz="24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a45a1d"/>
                </a:solidFill>
                <a:latin typeface="Garamond"/>
                <a:ea typeface="DejaVu Sans"/>
              </a:rPr>
              <a:t>Sarvesh Bajaj – 16IT8035</a:t>
            </a:r>
            <a:endParaRPr b="0" lang="en-US" sz="24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a45a1d"/>
                </a:solidFill>
                <a:latin typeface="Garamond"/>
                <a:ea typeface="DejaVu Sans"/>
              </a:rPr>
              <a:t>Soham Mehrotra – 16IT8037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22.01.18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1176840" y="141264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Workflow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59" name="Content Placeholder 4" descr=""/>
          <p:cNvPicPr/>
          <p:nvPr/>
        </p:nvPicPr>
        <p:blipFill>
          <a:blip r:embed="rId1"/>
          <a:stretch/>
        </p:blipFill>
        <p:spPr>
          <a:xfrm>
            <a:off x="1176840" y="2823840"/>
            <a:ext cx="6797880" cy="2778120"/>
          </a:xfrm>
          <a:prstGeom prst="rect">
            <a:avLst/>
          </a:prstGeom>
          <a:ln>
            <a:noFill/>
          </a:ln>
        </p:spPr>
      </p:pic>
      <p:sp>
        <p:nvSpPr>
          <p:cNvPr id="160" name="CustomShape 2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29.01.18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176840" y="141264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Work Division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1176840" y="2490120"/>
            <a:ext cx="6797880" cy="344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85840" indent="-285120">
              <a:lnSpc>
                <a:spcPct val="100000"/>
              </a:lnSpc>
              <a:spcBef>
                <a:spcPts val="51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600" spc="-1" strike="noStrike">
                <a:solidFill>
                  <a:srgbClr val="a45a1d"/>
                </a:solidFill>
                <a:latin typeface="Cambria"/>
                <a:ea typeface="Cambria"/>
              </a:rPr>
              <a:t>Frontend – Home Page</a:t>
            </a:r>
            <a:endParaRPr b="0" lang="en-US" sz="26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000" spc="-1" strike="noStrike">
                <a:solidFill>
                  <a:srgbClr val="262626"/>
                </a:solidFill>
                <a:latin typeface="Garamond"/>
                <a:ea typeface="Cambria"/>
              </a:rPr>
              <a:t>Tried by all for exposure to HTML and CSS, but the best one chosen.</a:t>
            </a:r>
            <a:endParaRPr b="0" lang="en-US" sz="20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51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600" spc="-1" strike="noStrike">
                <a:solidFill>
                  <a:srgbClr val="a45a1d"/>
                </a:solidFill>
                <a:latin typeface="Cambria"/>
                <a:ea typeface="Cambria"/>
              </a:rPr>
              <a:t>Presentation</a:t>
            </a:r>
            <a:endParaRPr b="0" lang="en-US" sz="26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000" spc="-1" strike="noStrike">
                <a:solidFill>
                  <a:srgbClr val="262626"/>
                </a:solidFill>
                <a:latin typeface="Garamond"/>
                <a:ea typeface="Cambria"/>
              </a:rPr>
              <a:t>Sarvesh and Soham</a:t>
            </a:r>
            <a:endParaRPr b="0" lang="en-US" sz="20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51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600" spc="-1" strike="noStrike">
                <a:solidFill>
                  <a:srgbClr val="a45a1d"/>
                </a:solidFill>
                <a:latin typeface="Cambria"/>
                <a:ea typeface="Cambria"/>
              </a:rPr>
              <a:t>Flowchart</a:t>
            </a:r>
            <a:endParaRPr b="0" lang="en-US" sz="26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000" spc="-1" strike="noStrike">
                <a:solidFill>
                  <a:srgbClr val="262626"/>
                </a:solidFill>
                <a:latin typeface="Garamond"/>
                <a:ea typeface="Cambria"/>
              </a:rPr>
              <a:t>Anupam</a:t>
            </a:r>
            <a:endParaRPr b="0" lang="en-US" sz="2000" spc="-1" strike="noStrike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</a:pPr>
            <a:endParaRPr b="0" lang="en-US" sz="2000" spc="-1" strike="noStrike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29.01.18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1176840" y="141264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Next Week Plans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1176840" y="2490120"/>
            <a:ext cx="6797880" cy="344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85840" indent="-285120">
              <a:lnSpc>
                <a:spcPct val="100000"/>
              </a:lnSpc>
              <a:spcBef>
                <a:spcPts val="51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600" spc="-1" strike="noStrike">
                <a:solidFill>
                  <a:srgbClr val="a45a1d"/>
                </a:solidFill>
                <a:latin typeface="Cambria"/>
                <a:ea typeface="Cambria"/>
              </a:rPr>
              <a:t>Frontend</a:t>
            </a:r>
            <a:endParaRPr b="0" lang="en-US" sz="26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  <a:ea typeface="Cambria"/>
              </a:rPr>
              <a:t>Registration Page will be designed.</a:t>
            </a:r>
            <a:endParaRPr b="0" lang="en-US" sz="24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51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600" spc="-1" strike="noStrike">
                <a:solidFill>
                  <a:srgbClr val="a45a1d"/>
                </a:solidFill>
                <a:latin typeface="Cambria"/>
                <a:ea typeface="Cambria"/>
              </a:rPr>
              <a:t>Backend</a:t>
            </a:r>
            <a:endParaRPr b="0" lang="en-US" sz="26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  <a:ea typeface="Cambria"/>
              </a:rPr>
              <a:t>Designing the Database Schema and presenting the ER Diagram.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166" name="CustomShape 3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29.01.18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1176840" y="141264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Work Done (Date-wise)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1176840" y="2490120"/>
            <a:ext cx="6797880" cy="344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85840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a45a1d"/>
                </a:solidFill>
                <a:latin typeface="Cambria"/>
                <a:ea typeface="Cambria"/>
              </a:rPr>
              <a:t>29.01.18 -&gt; Home Page Created</a:t>
            </a:r>
            <a:endParaRPr b="0" lang="en-US" sz="24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a45a1d"/>
                </a:solidFill>
                <a:latin typeface="Cambria"/>
                <a:ea typeface="Cambria"/>
              </a:rPr>
              <a:t>06.02.18 -&gt; Registration Page Created, Database </a:t>
            </a:r>
            <a:r>
              <a:rPr b="0" lang="en-US" sz="2400" spc="-1" strike="noStrike">
                <a:solidFill>
                  <a:srgbClr val="a45a1d"/>
                </a:solidFill>
                <a:latin typeface="Cambria"/>
                <a:ea typeface="Cambria"/>
              </a:rPr>
              <a:t>	</a:t>
            </a:r>
            <a:r>
              <a:rPr b="0" lang="en-US" sz="2400" spc="-1" strike="noStrike">
                <a:solidFill>
                  <a:srgbClr val="a45a1d"/>
                </a:solidFill>
                <a:latin typeface="Cambria"/>
                <a:ea typeface="Cambria"/>
              </a:rPr>
              <a:t>	</a:t>
            </a:r>
            <a:r>
              <a:rPr b="0" lang="en-US" sz="2400" spc="-1" strike="noStrike">
                <a:solidFill>
                  <a:srgbClr val="a45a1d"/>
                </a:solidFill>
                <a:latin typeface="Cambria"/>
                <a:ea typeface="Cambria"/>
              </a:rPr>
              <a:t>	</a:t>
            </a:r>
            <a:r>
              <a:rPr b="0" lang="en-US" sz="2400" spc="-1" strike="noStrike">
                <a:solidFill>
                  <a:srgbClr val="a45a1d"/>
                </a:solidFill>
                <a:latin typeface="Cambria"/>
                <a:ea typeface="Cambria"/>
              </a:rPr>
              <a:t>   Schema Finalized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r>
              <a:rPr b="0" lang="en-US" sz="2400" spc="-1" strike="noStrike">
                <a:solidFill>
                  <a:srgbClr val="a45a1d"/>
                </a:solidFill>
                <a:latin typeface="Cambria"/>
                <a:ea typeface="Cambria"/>
              </a:rPr>
              <a:t> </a:t>
            </a:r>
            <a:endParaRPr b="0" lang="en-US" sz="2400" spc="-1" strike="noStrike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169" name="CustomShape 3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06.02.18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1176840" y="141264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Work Division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1176840" y="2490120"/>
            <a:ext cx="6797880" cy="344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85840" indent="-285120">
              <a:lnSpc>
                <a:spcPct val="100000"/>
              </a:lnSpc>
              <a:spcBef>
                <a:spcPts val="51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600" spc="-1" strike="noStrike">
                <a:solidFill>
                  <a:srgbClr val="a45a1d"/>
                </a:solidFill>
                <a:latin typeface="Cambria"/>
                <a:ea typeface="Cambria"/>
              </a:rPr>
              <a:t>Frontend</a:t>
            </a:r>
            <a:endParaRPr b="0" lang="en-US" sz="26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  <a:ea typeface="Cambria"/>
              </a:rPr>
              <a:t>Home Page – Done by all, chosen one</a:t>
            </a:r>
            <a:endParaRPr b="0" lang="en-US" sz="24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  <a:ea typeface="Cambria"/>
              </a:rPr>
              <a:t>Registration Page – Soham</a:t>
            </a:r>
            <a:endParaRPr b="0" lang="en-US" sz="24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51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600" spc="-1" strike="noStrike">
                <a:solidFill>
                  <a:srgbClr val="a45a1d"/>
                </a:solidFill>
                <a:latin typeface="Cambria"/>
                <a:ea typeface="Cambria"/>
              </a:rPr>
              <a:t>Backend</a:t>
            </a:r>
            <a:endParaRPr b="0" lang="en-US" sz="26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  <a:ea typeface="Cambria"/>
              </a:rPr>
              <a:t>Database Schema – Sarvesh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2" name="CustomShape 3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06.02.18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1176840" y="141264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ER Diagram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06.02.18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75" name="Content Placeholder 5" descr=""/>
          <p:cNvPicPr/>
          <p:nvPr/>
        </p:nvPicPr>
        <p:blipFill>
          <a:blip r:embed="rId1"/>
          <a:stretch/>
        </p:blipFill>
        <p:spPr>
          <a:xfrm>
            <a:off x="1695960" y="2493000"/>
            <a:ext cx="5899680" cy="3383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1188720" y="116532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Elements – Registration Page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1176840" y="2490120"/>
            <a:ext cx="6797880" cy="344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56000"/>
          </a:bodyPr>
          <a:p>
            <a:pPr marL="285840" indent="-285120">
              <a:lnSpc>
                <a:spcPct val="100000"/>
              </a:lnSpc>
              <a:spcBef>
                <a:spcPts val="68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3400" spc="-1" strike="noStrike">
                <a:solidFill>
                  <a:srgbClr val="a45a1d"/>
                </a:solidFill>
                <a:latin typeface="Cambria"/>
                <a:ea typeface="Cambria"/>
              </a:rPr>
              <a:t>Input</a:t>
            </a:r>
            <a:endParaRPr b="0" lang="en-US" sz="34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800" spc="-1" strike="noStrike">
                <a:solidFill>
                  <a:srgbClr val="262626"/>
                </a:solidFill>
                <a:latin typeface="Garamond"/>
                <a:ea typeface="Cambria"/>
              </a:rPr>
              <a:t>Text</a:t>
            </a:r>
            <a:endParaRPr b="0" lang="en-US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800" spc="-1" strike="noStrike">
                <a:solidFill>
                  <a:srgbClr val="262626"/>
                </a:solidFill>
                <a:latin typeface="Garamond"/>
                <a:ea typeface="Cambria"/>
              </a:rPr>
              <a:t>Password</a:t>
            </a:r>
            <a:endParaRPr b="0" lang="en-US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800" spc="-1" strike="noStrike">
                <a:solidFill>
                  <a:srgbClr val="262626"/>
                </a:solidFill>
                <a:latin typeface="Garamond"/>
                <a:ea typeface="Cambria"/>
              </a:rPr>
              <a:t>Submit</a:t>
            </a:r>
            <a:endParaRPr b="0" lang="en-US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800" spc="-1" strike="noStrike">
                <a:solidFill>
                  <a:srgbClr val="262626"/>
                </a:solidFill>
                <a:latin typeface="Garamond"/>
                <a:ea typeface="Cambria"/>
              </a:rPr>
              <a:t>Checkbox</a:t>
            </a:r>
            <a:endParaRPr b="0" lang="en-US" sz="2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68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3400" spc="-1" strike="noStrike">
                <a:solidFill>
                  <a:srgbClr val="a45a1d"/>
                </a:solidFill>
                <a:latin typeface="Cambria"/>
                <a:ea typeface="Cambria"/>
              </a:rPr>
              <a:t>Select</a:t>
            </a:r>
            <a:endParaRPr b="0" lang="en-US" sz="34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68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3400" spc="-1" strike="noStrike">
                <a:solidFill>
                  <a:srgbClr val="a45a1d"/>
                </a:solidFill>
                <a:latin typeface="Cambria"/>
                <a:ea typeface="Cambria"/>
              </a:rPr>
              <a:t>Text-Area</a:t>
            </a:r>
            <a:endParaRPr b="0" lang="en-US" sz="34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68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3400" spc="-1" strike="noStrike">
                <a:solidFill>
                  <a:srgbClr val="a45a1d"/>
                </a:solidFill>
                <a:latin typeface="Cambria"/>
                <a:ea typeface="Cambria"/>
              </a:rPr>
              <a:t>Button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178" name="CustomShape 3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06.02.18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1176840" y="141264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Home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06.02.18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81" name="Picture 189" descr=""/>
          <p:cNvPicPr/>
          <p:nvPr/>
        </p:nvPicPr>
        <p:blipFill>
          <a:blip r:embed="rId1"/>
          <a:stretch/>
        </p:blipFill>
        <p:spPr>
          <a:xfrm>
            <a:off x="1463040" y="2560320"/>
            <a:ext cx="6309000" cy="3200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1176840" y="141264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Home HTML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06.02.18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84" name="Content Placeholder 5" descr=""/>
          <p:cNvPicPr/>
          <p:nvPr/>
        </p:nvPicPr>
        <p:blipFill>
          <a:blip r:embed="rId1"/>
          <a:stretch/>
        </p:blipFill>
        <p:spPr>
          <a:xfrm>
            <a:off x="1509480" y="2490840"/>
            <a:ext cx="6230160" cy="3444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1176840" y="141264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Home CSS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06.02.18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87" name="Content Placeholder 6" descr=""/>
          <p:cNvPicPr/>
          <p:nvPr/>
        </p:nvPicPr>
        <p:blipFill>
          <a:blip r:embed="rId1"/>
          <a:stretch/>
        </p:blipFill>
        <p:spPr>
          <a:xfrm>
            <a:off x="1509480" y="2490840"/>
            <a:ext cx="6158160" cy="3444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1176840" y="141264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Project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1176840" y="2490120"/>
            <a:ext cx="6797880" cy="344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85840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a45a1d"/>
                </a:solidFill>
                <a:latin typeface="Garamond"/>
                <a:ea typeface="DejaVu Sans"/>
              </a:rPr>
              <a:t>Student Information System</a:t>
            </a:r>
            <a:endParaRPr b="0" lang="en-US" sz="2400" spc="-1" strike="noStrike">
              <a:latin typeface="Arial"/>
            </a:endParaRPr>
          </a:p>
          <a:p>
            <a:pPr marL="285840" indent="-285120" algn="just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  <a:ea typeface="DejaVu Sans"/>
              </a:rPr>
              <a:t>    </a:t>
            </a:r>
            <a:r>
              <a:rPr b="0" lang="en-US" sz="2400" spc="-1" strike="noStrike">
                <a:solidFill>
                  <a:srgbClr val="262626"/>
                </a:solidFill>
                <a:latin typeface="Garamond"/>
                <a:ea typeface="DejaVu Sans"/>
              </a:rPr>
              <a:t>A set of student friendly web pages that allows students to maintain their records which can be governed by one or more administrators.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22.01.18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1176840" y="141264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Home JS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06.02.18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90" name="Content Placeholder 4" descr=""/>
          <p:cNvPicPr/>
          <p:nvPr/>
        </p:nvPicPr>
        <p:blipFill>
          <a:blip r:embed="rId1"/>
          <a:stretch/>
        </p:blipFill>
        <p:spPr>
          <a:xfrm>
            <a:off x="1509480" y="2490840"/>
            <a:ext cx="6302160" cy="3444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1176840" y="141264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Registration (Student)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06.02.18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93" name="Content Placeholder 5" descr=""/>
          <p:cNvPicPr/>
          <p:nvPr/>
        </p:nvPicPr>
        <p:blipFill>
          <a:blip r:embed="rId1"/>
          <a:stretch/>
        </p:blipFill>
        <p:spPr>
          <a:xfrm>
            <a:off x="1498320" y="2515680"/>
            <a:ext cx="6155280" cy="3444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1176840" y="141264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Registration (Admin)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06.02.18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96" name="Content Placeholder 4" descr=""/>
          <p:cNvPicPr/>
          <p:nvPr/>
        </p:nvPicPr>
        <p:blipFill>
          <a:blip r:embed="rId1"/>
          <a:stretch/>
        </p:blipFill>
        <p:spPr>
          <a:xfrm>
            <a:off x="1498320" y="2500920"/>
            <a:ext cx="6155280" cy="3444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1176840" y="141264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Registration HTML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06.02.18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99" name="Content Placeholder 5" descr=""/>
          <p:cNvPicPr/>
          <p:nvPr/>
        </p:nvPicPr>
        <p:blipFill>
          <a:blip r:embed="rId1"/>
          <a:stretch/>
        </p:blipFill>
        <p:spPr>
          <a:xfrm>
            <a:off x="1462320" y="2493720"/>
            <a:ext cx="6227280" cy="3444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1176840" y="141264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Registration CSS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06.02.18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202" name="Content Placeholder 6" descr=""/>
          <p:cNvPicPr/>
          <p:nvPr/>
        </p:nvPicPr>
        <p:blipFill>
          <a:blip r:embed="rId1"/>
          <a:stretch/>
        </p:blipFill>
        <p:spPr>
          <a:xfrm>
            <a:off x="1424880" y="2490120"/>
            <a:ext cx="6302160" cy="3444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1176840" y="141264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Next Week Plans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1176840" y="2490120"/>
            <a:ext cx="6797880" cy="344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85840" indent="-285120">
              <a:lnSpc>
                <a:spcPct val="100000"/>
              </a:lnSpc>
              <a:spcBef>
                <a:spcPts val="51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600" spc="-1" strike="noStrike">
                <a:solidFill>
                  <a:srgbClr val="a23c33"/>
                </a:solidFill>
                <a:latin typeface="Cambria"/>
                <a:ea typeface="Cambria"/>
              </a:rPr>
              <a:t>Admin Dashboard will be designed.</a:t>
            </a:r>
            <a:endParaRPr b="0" lang="en-US" sz="26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51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600" spc="-1" strike="noStrike">
                <a:solidFill>
                  <a:srgbClr val="a23c33"/>
                </a:solidFill>
                <a:latin typeface="Cambria"/>
                <a:ea typeface="Cambria"/>
              </a:rPr>
              <a:t>Form Validation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b="0" lang="en-US" sz="2600" spc="-1" strike="noStrike"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06.02.18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1176840" y="141264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Work Done (Date-wise)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1176840" y="2490120"/>
            <a:ext cx="6797880" cy="344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4000"/>
          </a:bodyPr>
          <a:p>
            <a:pPr marL="285840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a45a1d"/>
                </a:solidFill>
                <a:latin typeface="Cambria"/>
                <a:ea typeface="Cambria"/>
              </a:rPr>
              <a:t>29.01.18 -&gt; Home Page Created</a:t>
            </a:r>
            <a:endParaRPr b="0" lang="en-US" sz="24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a45a1d"/>
                </a:solidFill>
                <a:latin typeface="Cambria"/>
                <a:ea typeface="Cambria"/>
              </a:rPr>
              <a:t>06.02.18 -&gt; Registration Page Created,    </a:t>
            </a:r>
            <a:r>
              <a:rPr b="0" lang="en-US" sz="2400" spc="-1" strike="noStrike">
                <a:solidFill>
                  <a:srgbClr val="a45a1d"/>
                </a:solidFill>
                <a:latin typeface="Cambria"/>
                <a:ea typeface="Cambria"/>
              </a:rPr>
              <a:t>	</a:t>
            </a:r>
            <a:r>
              <a:rPr b="0" lang="en-US" sz="2400" spc="-1" strike="noStrike">
                <a:solidFill>
                  <a:srgbClr val="a45a1d"/>
                </a:solidFill>
                <a:latin typeface="Cambria"/>
                <a:ea typeface="Cambria"/>
              </a:rPr>
              <a:t>	</a:t>
            </a:r>
            <a:r>
              <a:rPr b="0" lang="en-US" sz="2400" spc="-1" strike="noStrike">
                <a:solidFill>
                  <a:srgbClr val="a45a1d"/>
                </a:solidFill>
                <a:latin typeface="Cambria"/>
                <a:ea typeface="Cambria"/>
              </a:rPr>
              <a:t>	</a:t>
            </a:r>
            <a:r>
              <a:rPr b="0" lang="en-US" sz="2400" spc="-1" strike="noStrike">
                <a:solidFill>
                  <a:srgbClr val="a45a1d"/>
                </a:solidFill>
                <a:latin typeface="Cambria"/>
                <a:ea typeface="Cambria"/>
              </a:rPr>
              <a:t>Database Schema Finalized</a:t>
            </a:r>
            <a:endParaRPr b="0" lang="en-US" sz="24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a45a1d"/>
                </a:solidFill>
                <a:latin typeface="Cambria"/>
                <a:ea typeface="Cambria"/>
              </a:rPr>
              <a:t>13.02.18 -&gt; Admin Dashboard Designed, </a:t>
            </a:r>
            <a:r>
              <a:rPr b="0" lang="en-US" sz="2400" spc="-1" strike="noStrike">
                <a:solidFill>
                  <a:srgbClr val="a45a1d"/>
                </a:solidFill>
                <a:latin typeface="Cambria"/>
                <a:ea typeface="Cambria"/>
              </a:rPr>
              <a:t>	</a:t>
            </a:r>
            <a:r>
              <a:rPr b="0" lang="en-US" sz="2400" spc="-1" strike="noStrike">
                <a:solidFill>
                  <a:srgbClr val="a45a1d"/>
                </a:solidFill>
                <a:latin typeface="Cambria"/>
                <a:ea typeface="Cambria"/>
              </a:rPr>
              <a:t>	</a:t>
            </a:r>
            <a:r>
              <a:rPr b="0" lang="en-US" sz="2400" spc="-1" strike="noStrike">
                <a:solidFill>
                  <a:srgbClr val="a45a1d"/>
                </a:solidFill>
                <a:latin typeface="Cambria"/>
                <a:ea typeface="Cambria"/>
              </a:rPr>
              <a:t>	</a:t>
            </a:r>
            <a:r>
              <a:rPr b="0" lang="en-US" sz="2400" spc="-1" strike="noStrike">
                <a:solidFill>
                  <a:srgbClr val="a45a1d"/>
                </a:solidFill>
                <a:latin typeface="Cambria"/>
                <a:ea typeface="Cambria"/>
              </a:rPr>
              <a:t>Registration Form CSS improved and Validated(JS)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r>
              <a:rPr b="0" lang="en-US" sz="2400" spc="-1" strike="noStrike">
                <a:solidFill>
                  <a:srgbClr val="a45a1d"/>
                </a:solidFill>
                <a:latin typeface="Cambria"/>
                <a:ea typeface="Cambria"/>
              </a:rPr>
              <a:t> </a:t>
            </a:r>
            <a:endParaRPr b="0" lang="en-US" sz="2400" spc="-1" strike="noStrike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208" name="CustomShape 3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13.02.18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1176840" y="141264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Work Division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1176840" y="2490120"/>
            <a:ext cx="6797880" cy="344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85840" indent="-285120">
              <a:lnSpc>
                <a:spcPct val="100000"/>
              </a:lnSpc>
              <a:spcBef>
                <a:spcPts val="51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600" spc="-1" strike="noStrike">
                <a:solidFill>
                  <a:srgbClr val="a45a1d"/>
                </a:solidFill>
                <a:latin typeface="Cambria"/>
                <a:ea typeface="Cambria"/>
              </a:rPr>
              <a:t>Frontend</a:t>
            </a:r>
            <a:endParaRPr b="0" lang="en-US" sz="26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1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  <a:ea typeface="Cambria"/>
              </a:rPr>
              <a:t>Registration Page – Soham, Sarvesh</a:t>
            </a:r>
            <a:endParaRPr b="0" lang="en-US" sz="24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  <a:ea typeface="Cambria"/>
              </a:rPr>
              <a:t>Admin Dashboard – Soham</a:t>
            </a:r>
            <a:endParaRPr b="0" lang="en-US" sz="24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  <a:ea typeface="Cambria"/>
              </a:rPr>
              <a:t>Frontend Validation – Sarvesh</a:t>
            </a:r>
            <a:endParaRPr b="0" lang="en-US" sz="24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  <a:ea typeface="Cambria"/>
              </a:rPr>
              <a:t>Login Page(in progress) – Anupam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1" name="CustomShape 3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13.02.18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1176840" y="141264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Admin Dashboard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13.02.18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214" name="Picture 1" descr=""/>
          <p:cNvPicPr/>
          <p:nvPr/>
        </p:nvPicPr>
        <p:blipFill>
          <a:blip r:embed="rId1"/>
          <a:stretch/>
        </p:blipFill>
        <p:spPr>
          <a:xfrm>
            <a:off x="1293120" y="2484720"/>
            <a:ext cx="6565320" cy="3475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1157400" y="109728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Registration Form (Validated)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13.02.18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217" name="Picture 2" descr=""/>
          <p:cNvPicPr/>
          <p:nvPr/>
        </p:nvPicPr>
        <p:blipFill>
          <a:blip r:embed="rId1"/>
          <a:stretch/>
        </p:blipFill>
        <p:spPr>
          <a:xfrm>
            <a:off x="1302480" y="2503080"/>
            <a:ext cx="6584400" cy="3457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1176840" y="148464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Tools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1176840" y="2490120"/>
            <a:ext cx="6797880" cy="344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85840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a45a1d"/>
                </a:solidFill>
                <a:latin typeface="Garamond"/>
                <a:ea typeface="DejaVu Sans"/>
              </a:rPr>
              <a:t>HTML</a:t>
            </a:r>
            <a:endParaRPr b="0" lang="en-US" sz="24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a45a1d"/>
                </a:solidFill>
                <a:latin typeface="Garamond"/>
                <a:ea typeface="DejaVu Sans"/>
              </a:rPr>
              <a:t>CSS</a:t>
            </a:r>
            <a:endParaRPr b="0" lang="en-US" sz="24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a45a1d"/>
                </a:solidFill>
                <a:latin typeface="Garamond"/>
                <a:ea typeface="DejaVu Sans"/>
              </a:rPr>
              <a:t>Python</a:t>
            </a:r>
            <a:endParaRPr b="0" lang="en-US" sz="24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a45a1d"/>
                </a:solidFill>
                <a:latin typeface="Garamond"/>
                <a:ea typeface="DejaVu Sans"/>
              </a:rPr>
              <a:t>MySQL</a:t>
            </a:r>
            <a:endParaRPr b="0" lang="en-US" sz="24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a45a1d"/>
                </a:solidFill>
                <a:latin typeface="Garamond"/>
                <a:ea typeface="DejaVu Sans"/>
              </a:rPr>
              <a:t>JavaScript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9" name="CustomShape 3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22.01.18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1176840" y="141264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Admin HTML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13.02.18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220" name="Picture 1" descr=""/>
          <p:cNvPicPr/>
          <p:nvPr/>
        </p:nvPicPr>
        <p:blipFill>
          <a:blip r:embed="rId1"/>
          <a:stretch/>
        </p:blipFill>
        <p:spPr>
          <a:xfrm>
            <a:off x="1278720" y="2504880"/>
            <a:ext cx="6594480" cy="3387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1176840" y="141264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Admin CSS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13.02.18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223" name="Picture 2" descr=""/>
          <p:cNvPicPr/>
          <p:nvPr/>
        </p:nvPicPr>
        <p:blipFill>
          <a:blip r:embed="rId1"/>
          <a:stretch/>
        </p:blipFill>
        <p:spPr>
          <a:xfrm>
            <a:off x="1278720" y="2503080"/>
            <a:ext cx="6594480" cy="3359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1176840" y="141264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Next Week Plans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1176840" y="2490120"/>
            <a:ext cx="6797880" cy="344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85840" indent="-285120">
              <a:lnSpc>
                <a:spcPct val="100000"/>
              </a:lnSpc>
              <a:spcBef>
                <a:spcPts val="51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600" spc="-1" strike="noStrike">
                <a:solidFill>
                  <a:srgbClr val="a23c33"/>
                </a:solidFill>
                <a:latin typeface="Cambria"/>
                <a:ea typeface="Cambria"/>
              </a:rPr>
              <a:t>Login Page will be designed and validated.</a:t>
            </a:r>
            <a:endParaRPr b="0" lang="en-US" sz="26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51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600" spc="-1" strike="noStrike">
                <a:solidFill>
                  <a:srgbClr val="a23c33"/>
                </a:solidFill>
                <a:latin typeface="Cambria"/>
                <a:ea typeface="Cambria"/>
              </a:rPr>
              <a:t>Database will be created.</a:t>
            </a:r>
            <a:endParaRPr b="0" lang="en-US" sz="26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51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600" spc="-1" strike="noStrike">
                <a:solidFill>
                  <a:srgbClr val="a23c33"/>
                </a:solidFill>
                <a:latin typeface="Cambria"/>
                <a:ea typeface="Cambria"/>
              </a:rPr>
              <a:t>Learning Python to implement backend.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13.02.18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1176840" y="141264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References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28" name="CustomShape 2"/>
          <p:cNvSpPr/>
          <p:nvPr/>
        </p:nvSpPr>
        <p:spPr>
          <a:xfrm>
            <a:off x="1176840" y="2490120"/>
            <a:ext cx="6797880" cy="344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85840" indent="-285120">
              <a:lnSpc>
                <a:spcPct val="100000"/>
              </a:lnSpc>
              <a:spcBef>
                <a:spcPts val="51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600" spc="-1" strike="noStrike">
                <a:solidFill>
                  <a:srgbClr val="a45a1d"/>
                </a:solidFill>
                <a:latin typeface="Cambria"/>
                <a:ea typeface="Cambria"/>
              </a:rPr>
              <a:t>Frontend</a:t>
            </a:r>
            <a:endParaRPr b="0" lang="en-US" sz="26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  <a:ea typeface="Cambria"/>
              </a:rPr>
              <a:t>w3schools.com</a:t>
            </a:r>
            <a:endParaRPr b="0" lang="en-US" sz="24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51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600" spc="-1" strike="noStrike">
                <a:solidFill>
                  <a:srgbClr val="a45a1d"/>
                </a:solidFill>
                <a:latin typeface="Cambria"/>
                <a:ea typeface="Cambria"/>
              </a:rPr>
              <a:t>Backend</a:t>
            </a:r>
            <a:endParaRPr b="0" lang="en-US" sz="26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  <a:ea typeface="Cambria"/>
              </a:rPr>
              <a:t>Microsoft MySQL Docs</a:t>
            </a:r>
            <a:endParaRPr b="0" lang="en-US" sz="24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  <a:ea typeface="Cambria"/>
              </a:rPr>
              <a:t>Tutorials Point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3041280" y="3069000"/>
            <a:ext cx="30351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a45a1d"/>
                </a:solidFill>
                <a:latin typeface="Bookman Old Style"/>
                <a:ea typeface="DejaVu Sans"/>
              </a:rPr>
              <a:t>THANK YOU!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1176840" y="141264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Garamond"/>
                <a:ea typeface="DejaVu Sans"/>
              </a:rPr>
              <a:t>Web Pages</a:t>
            </a: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	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1176840" y="2490120"/>
            <a:ext cx="6797880" cy="344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85840" indent="-28512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800" spc="-1" strike="noStrike">
                <a:solidFill>
                  <a:srgbClr val="a45a1d"/>
                </a:solidFill>
                <a:latin typeface="Cambria"/>
                <a:ea typeface="Cambria"/>
              </a:rPr>
              <a:t>Home Page</a:t>
            </a:r>
            <a:endParaRPr b="0" lang="en-US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  <a:ea typeface="Cambria"/>
              </a:rPr>
              <a:t>Contains the Register/Login Link for students/admin</a:t>
            </a:r>
            <a:endParaRPr b="0" lang="en-US" sz="24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  <a:ea typeface="Cambria"/>
              </a:rPr>
              <a:t>Contains general notice and information, will be a static page.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2" name="CustomShape 3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22.01.18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1176840" y="91548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br/>
            <a:br/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Web Pages(contd..)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1176840" y="2490120"/>
            <a:ext cx="6797880" cy="344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85840" indent="-28512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800" spc="-1" strike="noStrike">
                <a:solidFill>
                  <a:srgbClr val="a45a1d"/>
                </a:solidFill>
                <a:latin typeface="Cambria"/>
                <a:ea typeface="Cambria"/>
              </a:rPr>
              <a:t>Registration</a:t>
            </a:r>
            <a:endParaRPr b="0" lang="en-US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  <a:ea typeface="Cambria"/>
              </a:rPr>
              <a:t>The User details will be redirected to the Admin Dashboard from the Registration page.</a:t>
            </a:r>
            <a:endParaRPr b="0" lang="en-US" sz="24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  <a:ea typeface="Cambria"/>
              </a:rPr>
              <a:t>A checkbox will be kept for request for admin status.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22.01.18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1176840" y="118620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br/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Web Pages(contd..)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1176840" y="2490120"/>
            <a:ext cx="6797880" cy="344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66000"/>
          </a:bodyPr>
          <a:p>
            <a:pPr marL="285840" indent="-28512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800" spc="-1" strike="noStrike">
                <a:solidFill>
                  <a:srgbClr val="a45a1d"/>
                </a:solidFill>
                <a:latin typeface="Cambria"/>
                <a:ea typeface="Cambria"/>
              </a:rPr>
              <a:t>Login</a:t>
            </a:r>
            <a:endParaRPr b="0" lang="en-US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  <a:ea typeface="Cambria"/>
              </a:rPr>
              <a:t>The User Credentials will be checked from the Database which will contain a field for Role of the User. Accordingly, the User will be redirected.</a:t>
            </a:r>
            <a:endParaRPr b="0" lang="en-US" sz="24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  <a:ea typeface="Cambria"/>
              </a:rPr>
              <a:t>Students will be redirected to the Home Page with a logged in indication.</a:t>
            </a:r>
            <a:endParaRPr b="0" lang="en-US" sz="24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  <a:ea typeface="Cambria"/>
              </a:rPr>
              <a:t>Admin will be redirected to Admin Dashboard.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22.01.18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1176840" y="118620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br/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Web Pages(contd..)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1176840" y="2490120"/>
            <a:ext cx="6797880" cy="344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85840" indent="-28512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800" spc="-1" strike="noStrike">
                <a:solidFill>
                  <a:srgbClr val="a45a1d"/>
                </a:solidFill>
                <a:latin typeface="Cambria"/>
                <a:ea typeface="Cambria"/>
              </a:rPr>
              <a:t>Admin Dashboard -- I</a:t>
            </a:r>
            <a:endParaRPr b="0" lang="en-US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  <a:ea typeface="Cambria"/>
              </a:rPr>
              <a:t>All details of registration requests will be shown here. Upon approval, it will be added to the database with a proper role.</a:t>
            </a:r>
            <a:endParaRPr b="0" lang="en-US" sz="24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  <a:ea typeface="Cambria"/>
              </a:rPr>
              <a:t>All User details from the database will be listed here along with a search option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CustomShape 3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22.01.18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1171080" y="118620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br/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Web Pages(contd..)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1176840" y="2490120"/>
            <a:ext cx="6797880" cy="344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85840" indent="-28512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800" spc="-1" strike="noStrike">
                <a:solidFill>
                  <a:srgbClr val="a45a1d"/>
                </a:solidFill>
                <a:latin typeface="Cambria"/>
                <a:ea typeface="Cambria"/>
              </a:rPr>
              <a:t>Admin Dashboard -- II</a:t>
            </a:r>
            <a:endParaRPr b="0" lang="en-US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  <a:ea typeface="Cambria"/>
              </a:rPr>
              <a:t>All Create and Update Functionality of Users will be available here.</a:t>
            </a:r>
            <a:endParaRPr b="0" lang="en-US" sz="24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  <a:ea typeface="Cambria"/>
              </a:rPr>
              <a:t>The option to Delete the User will also be given.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22.01.18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1181520" y="1185120"/>
            <a:ext cx="6797880" cy="130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br/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Web Pages(contd..)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1181520" y="2489040"/>
            <a:ext cx="6797880" cy="344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85840" indent="-28512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800" spc="-1" strike="noStrike">
                <a:solidFill>
                  <a:srgbClr val="a45a1d"/>
                </a:solidFill>
                <a:latin typeface="Cambria"/>
                <a:ea typeface="Cambria"/>
              </a:rPr>
              <a:t>Student Dashboard</a:t>
            </a:r>
            <a:endParaRPr b="0" lang="en-US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  <a:ea typeface="Cambria"/>
              </a:rPr>
              <a:t>After Logging in as a student, the User will be redirected to the home page and the Register/Login link will be replaced by a logged in icon.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7" name="CustomShape 3"/>
          <p:cNvSpPr/>
          <p:nvPr/>
        </p:nvSpPr>
        <p:spPr>
          <a:xfrm>
            <a:off x="1176840" y="5960520"/>
            <a:ext cx="5104080" cy="27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22.01.18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1445</TotalTime>
  <Application>LibreOffice/6.1.4.2$Linux_X86_64 LibreOffice_project/10$Build-2</Application>
  <Words>561</Words>
  <Paragraphs>142</Paragraphs>
  <Company>HP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2019-01-22T09:33:41Z</dcterms:created>
  <dc:creator>soham</dc:creator>
  <dc:description/>
  <dc:language>en-US</dc:language>
  <cp:lastModifiedBy/>
  <dcterms:modified xsi:type="dcterms:W3CDTF">2019-02-13T19:09:45Z</dcterms:modified>
  <cp:revision>39</cp:revision>
  <dc:subject/>
  <dc:title>Internet And Web Technology Lab IT-652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HP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34</vt:i4>
  </property>
</Properties>
</file>